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306cd194a6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306cd194a6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306cd194a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306cd194a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306b660995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306b660995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306b660995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306b660995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306b660995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306b660995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306b660995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306b660995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306b660995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306b660995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306cd194a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306cd194a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306cd194a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306cd194a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306cd194a6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306cd194a6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6.png"/><Relationship Id="rId8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0" y="55025"/>
            <a:ext cx="5474100" cy="24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b="1" lang="es"/>
              <a:t>Artificial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b="1" lang="es"/>
              <a:t>Intelligence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A Guide to Intelligent Systems</a:t>
            </a:r>
            <a:endParaRPr b="1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270500" y="42481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Cardenas Quiñonez Angel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Cruz </a:t>
            </a:r>
            <a:r>
              <a:rPr lang="es"/>
              <a:t>Mendez</a:t>
            </a:r>
            <a:r>
              <a:rPr lang="es"/>
              <a:t> Eymardh Sahid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Nueva Era: Integración de Tecnologías</a:t>
            </a:r>
            <a:endParaRPr/>
          </a:p>
        </p:txBody>
      </p:sp>
      <p:sp>
        <p:nvSpPr>
          <p:cNvPr id="214" name="Google Shape;214;p22"/>
          <p:cNvSpPr txBox="1"/>
          <p:nvPr>
            <p:ph idx="1" type="body"/>
          </p:nvPr>
        </p:nvSpPr>
        <p:spPr>
          <a:xfrm>
            <a:off x="46000" y="1423150"/>
            <a:ext cx="5510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Tendencias:</a:t>
            </a:r>
            <a:endParaRPr sz="15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Lógica difusa (Zadeh) → Ejemplo: Sistemas de control en lavadoras o cámaras.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Fusión de sistemas expertos + redes neuronales + lógica difusa.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Dato actual: Deep Learning (2010s) y Transformers (2017) como evolución moderna.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220" name="Google Shape;220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Lecciones aprendidas:</a:t>
            </a:r>
            <a:endParaRPr sz="15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    La IA avanza en ciclos (optimismo → desilusión → avance).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    La especialización (sistemas expertos) y la integración (redes neuronales + lógica) son clave.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Reflexión final: ¿Hacia dónde va la IA? Breve mención a la ética o el futuro (ej. AGI).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502"/>
              <a:t>"Sistemas que imitan la inteligencia humana para resolver problemas"</a:t>
            </a:r>
            <a:endParaRPr sz="1502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502"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3825" y="2311600"/>
            <a:ext cx="2576350" cy="257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Línea de tiempo visual</a:t>
            </a:r>
            <a:endParaRPr/>
          </a:p>
        </p:txBody>
      </p:sp>
      <p:sp>
        <p:nvSpPr>
          <p:cNvPr id="148" name="Google Shape;148;p15"/>
          <p:cNvSpPr txBox="1"/>
          <p:nvPr/>
        </p:nvSpPr>
        <p:spPr>
          <a:xfrm>
            <a:off x="268175" y="1437150"/>
            <a:ext cx="210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Nacimiento (1943-1956)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9" name="Google Shape;149;p15"/>
          <p:cNvSpPr/>
          <p:nvPr/>
        </p:nvSpPr>
        <p:spPr>
          <a:xfrm>
            <a:off x="2489250" y="1530600"/>
            <a:ext cx="942000" cy="213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5"/>
          <p:cNvSpPr txBox="1"/>
          <p:nvPr/>
        </p:nvSpPr>
        <p:spPr>
          <a:xfrm>
            <a:off x="3548125" y="1437150"/>
            <a:ext cx="210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Ascenso (1956-1960s)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1" name="Google Shape;151;p15"/>
          <p:cNvSpPr/>
          <p:nvPr/>
        </p:nvSpPr>
        <p:spPr>
          <a:xfrm>
            <a:off x="5604175" y="1530600"/>
            <a:ext cx="942000" cy="213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15"/>
          <p:cNvSpPr txBox="1"/>
          <p:nvPr/>
        </p:nvSpPr>
        <p:spPr>
          <a:xfrm>
            <a:off x="6546175" y="1437150"/>
            <a:ext cx="226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Desilusión (1960s-1970s)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326625" y="2956125"/>
            <a:ext cx="210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Computación evolutiva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4" name="Google Shape;154;p15"/>
          <p:cNvSpPr txBox="1"/>
          <p:nvPr/>
        </p:nvSpPr>
        <p:spPr>
          <a:xfrm>
            <a:off x="3348775" y="2956125"/>
            <a:ext cx="236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Redes neuronales (1980s)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15"/>
          <p:cNvSpPr txBox="1"/>
          <p:nvPr/>
        </p:nvSpPr>
        <p:spPr>
          <a:xfrm>
            <a:off x="6168075" y="2956125"/>
            <a:ext cx="290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Sistemas expertos (1970s-1980s)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15"/>
          <p:cNvSpPr/>
          <p:nvPr/>
        </p:nvSpPr>
        <p:spPr>
          <a:xfrm>
            <a:off x="8506025" y="1984088"/>
            <a:ext cx="247500" cy="825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15"/>
          <p:cNvSpPr/>
          <p:nvPr/>
        </p:nvSpPr>
        <p:spPr>
          <a:xfrm>
            <a:off x="5710675" y="3087475"/>
            <a:ext cx="477900" cy="213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15"/>
          <p:cNvSpPr/>
          <p:nvPr/>
        </p:nvSpPr>
        <p:spPr>
          <a:xfrm>
            <a:off x="2650850" y="3049575"/>
            <a:ext cx="477900" cy="213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15"/>
          <p:cNvSpPr/>
          <p:nvPr/>
        </p:nvSpPr>
        <p:spPr>
          <a:xfrm>
            <a:off x="326625" y="3484263"/>
            <a:ext cx="247500" cy="825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5"/>
          <p:cNvSpPr txBox="1"/>
          <p:nvPr/>
        </p:nvSpPr>
        <p:spPr>
          <a:xfrm>
            <a:off x="268175" y="4373775"/>
            <a:ext cx="356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Nueva era (integración de tecnologías)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61" name="Google Shape;16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263" y="1826650"/>
            <a:ext cx="1468022" cy="113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4501" y="1743900"/>
            <a:ext cx="1467999" cy="1189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68700" y="1784288"/>
            <a:ext cx="1108725" cy="110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6180" y="3369449"/>
            <a:ext cx="1957866" cy="113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89150" y="3300775"/>
            <a:ext cx="1957874" cy="1169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79772" y="3379825"/>
            <a:ext cx="1074500" cy="97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Nacimiento de la IA (1943-1956)</a:t>
            </a:r>
            <a:endParaRPr/>
          </a:p>
        </p:txBody>
      </p:sp>
      <p:sp>
        <p:nvSpPr>
          <p:cNvPr id="172" name="Google Shape;172;p16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McCulloch &amp; Pitts: Modelo de neurona binaria (base de redes neuronales).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A</a:t>
            </a:r>
            <a:r>
              <a:rPr lang="es"/>
              <a:t>lan Turing: Test de Turing y máquinas pensantes.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Claude Shannon: Heurísticas en ajedrez.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Workshop de Dartmouth (1956): Fundación oficial de la IA.</a:t>
            </a:r>
            <a:endParaRPr/>
          </a:p>
        </p:txBody>
      </p:sp>
      <p:sp>
        <p:nvSpPr>
          <p:cNvPr id="173" name="Google Shape;173;p16"/>
          <p:cNvSpPr txBox="1"/>
          <p:nvPr/>
        </p:nvSpPr>
        <p:spPr>
          <a:xfrm>
            <a:off x="257100" y="4421500"/>
            <a:ext cx="8629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>
                <a:solidFill>
                  <a:schemeClr val="lt1"/>
                </a:solidFill>
              </a:rPr>
              <a:t>E</a:t>
            </a:r>
            <a:r>
              <a:rPr i="1" lang="es">
                <a:solidFill>
                  <a:schemeClr val="lt1"/>
                </a:solidFill>
              </a:rPr>
              <a:t>n 1950, Turing predijo que para el 2000 las máquinas engañarían al 30% de los humanos en su test (hoy superado por modelos como GPT-4).</a:t>
            </a:r>
            <a:endParaRPr i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Ascenso y Optimismo (1956-1960s)</a:t>
            </a:r>
            <a:endParaRPr/>
          </a:p>
        </p:txBody>
      </p:sp>
      <p:sp>
        <p:nvSpPr>
          <p:cNvPr id="179" name="Google Shape;179;p17"/>
          <p:cNvSpPr txBox="1"/>
          <p:nvPr>
            <p:ph idx="1" type="body"/>
          </p:nvPr>
        </p:nvSpPr>
        <p:spPr>
          <a:xfrm>
            <a:off x="1297500" y="1567550"/>
            <a:ext cx="7038900" cy="14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John McCarthy: Creación de LISP y el "Advice Taker".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Newell &amp; Simon: GPS (General Problem Solver).</a:t>
            </a:r>
            <a:endParaRPr/>
          </a:p>
        </p:txBody>
      </p:sp>
      <p:sp>
        <p:nvSpPr>
          <p:cNvPr id="180" name="Google Shape;180;p17"/>
          <p:cNvSpPr txBox="1"/>
          <p:nvPr/>
        </p:nvSpPr>
        <p:spPr>
          <a:xfrm>
            <a:off x="195150" y="4407750"/>
            <a:ext cx="8753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200">
                <a:solidFill>
                  <a:schemeClr val="lt1"/>
                </a:solidFill>
              </a:rPr>
              <a:t>En 1965, Herbert Simon declaró: 'Las máquinas serán capaces de hacer cualquier trabajo humano en 20 años'"</a:t>
            </a:r>
            <a:r>
              <a:rPr lang="es" sz="1200">
                <a:solidFill>
                  <a:schemeClr val="lt1"/>
                </a:solidFill>
              </a:rPr>
              <a:t> (ejemplo de optimismo excesivo).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Desilusión (1960s-1970s)</a:t>
            </a:r>
            <a:endParaRPr/>
          </a:p>
        </p:txBody>
      </p:sp>
      <p:sp>
        <p:nvSpPr>
          <p:cNvPr id="186" name="Google Shape;186;p18"/>
          <p:cNvSpPr txBox="1"/>
          <p:nvPr>
            <p:ph idx="1" type="body"/>
          </p:nvPr>
        </p:nvSpPr>
        <p:spPr>
          <a:xfrm>
            <a:off x="1297500" y="1567550"/>
            <a:ext cx="7038900" cy="20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Complejidad NP: Límites computacionales.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Informe Lighthill: Críticas a la falta de resultados.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Reducción de financiación.</a:t>
            </a:r>
            <a:endParaRPr/>
          </a:p>
        </p:txBody>
      </p:sp>
      <p:sp>
        <p:nvSpPr>
          <p:cNvPr id="187" name="Google Shape;187;p18"/>
          <p:cNvSpPr txBox="1"/>
          <p:nvPr/>
        </p:nvSpPr>
        <p:spPr>
          <a:xfrm>
            <a:off x="157350" y="4297725"/>
            <a:ext cx="8829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>
                <a:solidFill>
                  <a:schemeClr val="lt1"/>
                </a:solidFill>
              </a:rPr>
              <a:t>El "Invierno de la IA" (1974-1980) fue una época de escepticismo, pero sentó las bases para enfoques más prácticos.</a:t>
            </a:r>
            <a:endParaRPr i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Era de los Sistemas Expertos (1970s-1980s)</a:t>
            </a:r>
            <a:endParaRPr/>
          </a:p>
        </p:txBody>
      </p:sp>
      <p:sp>
        <p:nvSpPr>
          <p:cNvPr id="193" name="Google Shape;193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DENDRAL (química).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MYCIN (medicina) → Primera IA en diagnóstico médico con incertidumbre.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PROSPECTOR (minería): Halló un yacimiento de $100 millones.</a:t>
            </a:r>
            <a:endParaRPr/>
          </a:p>
        </p:txBody>
      </p:sp>
      <p:sp>
        <p:nvSpPr>
          <p:cNvPr id="194" name="Google Shape;194;p19"/>
          <p:cNvSpPr txBox="1"/>
          <p:nvPr/>
        </p:nvSpPr>
        <p:spPr>
          <a:xfrm>
            <a:off x="288825" y="4478750"/>
            <a:ext cx="585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>
                <a:solidFill>
                  <a:schemeClr val="lt1"/>
                </a:solidFill>
              </a:rPr>
              <a:t>“</a:t>
            </a:r>
            <a:r>
              <a:rPr i="1" lang="es">
                <a:solidFill>
                  <a:schemeClr val="lt1"/>
                </a:solidFill>
              </a:rPr>
              <a:t>Separación entre conocimiento y razonamiento".</a:t>
            </a:r>
            <a:endParaRPr i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Redes Neuronales Renacen (1980s)</a:t>
            </a:r>
            <a:endParaRPr/>
          </a:p>
        </p:txBody>
      </p:sp>
      <p:sp>
        <p:nvSpPr>
          <p:cNvPr id="200" name="Google Shape;200;p20"/>
          <p:cNvSpPr txBox="1"/>
          <p:nvPr>
            <p:ph idx="1" type="body"/>
          </p:nvPr>
        </p:nvSpPr>
        <p:spPr>
          <a:xfrm>
            <a:off x="176650" y="1553850"/>
            <a:ext cx="4911900" cy="30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Hopfield: Redes recurrentes.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Retropropagación (Rumelhart &amp; McClelland).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Aplicaciones prácticas: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Reconocimiento de patrones, voz.</a:t>
            </a:r>
            <a:endParaRPr/>
          </a:p>
        </p:txBody>
      </p:sp>
      <p:pic>
        <p:nvPicPr>
          <p:cNvPr id="201" name="Google Shape;2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9046" y="1164700"/>
            <a:ext cx="4302900" cy="28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Computación Evolutiva</a:t>
            </a:r>
            <a:endParaRPr/>
          </a:p>
        </p:txBody>
      </p:sp>
      <p:sp>
        <p:nvSpPr>
          <p:cNvPr id="207" name="Google Shape;207;p21"/>
          <p:cNvSpPr txBox="1"/>
          <p:nvPr>
            <p:ph idx="1" type="body"/>
          </p:nvPr>
        </p:nvSpPr>
        <p:spPr>
          <a:xfrm>
            <a:off x="1297500" y="1567550"/>
            <a:ext cx="7038900" cy="17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Tecnicas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Algoritmos genéticos (Holland).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Programación genética (Koza).</a:t>
            </a:r>
            <a:endParaRPr/>
          </a:p>
        </p:txBody>
      </p:sp>
      <p:sp>
        <p:nvSpPr>
          <p:cNvPr id="208" name="Google Shape;208;p21"/>
          <p:cNvSpPr txBox="1"/>
          <p:nvPr/>
        </p:nvSpPr>
        <p:spPr>
          <a:xfrm>
            <a:off x="323175" y="3410675"/>
            <a:ext cx="822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Ejemplo actual: Optimización de rutas de entrega (ej. Amazon) o diseño de chips.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